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15"/>
  </p:handoutMasterIdLst>
  <p:sldIdLst>
    <p:sldId id="256" r:id="rId3"/>
    <p:sldId id="257" r:id="rId4"/>
    <p:sldId id="259" r:id="rId5"/>
    <p:sldId id="260" r:id="rId6"/>
    <p:sldId id="262" r:id="rId8"/>
    <p:sldId id="263" r:id="rId9"/>
    <p:sldId id="264" r:id="rId10"/>
    <p:sldId id="265" r:id="rId11"/>
    <p:sldId id="266" r:id="rId12"/>
    <p:sldId id="272" r:id="rId13"/>
    <p:sldId id="271" r:id="rId14"/>
  </p:sldIdLst>
  <p:sldSz cx="12192000" cy="6858000"/>
  <p:notesSz cx="6858000" cy="9144000"/>
  <p:embeddedFontLst>
    <p:embeddedFont>
      <p:font typeface="Microsoft YaHei Light" panose="020B0502040204020203" pitchFamily="34" charset="-122"/>
      <p:regular r:id="rId19"/>
    </p:embeddedFont>
    <p:embeddedFont>
      <p:font typeface="Calibri Light" panose="020F0302020204030204" charset="0"/>
      <p:regular r:id="rId20"/>
      <p:italic r:id="rId21"/>
    </p:embeddedFont>
    <p:embeddedFont>
      <p:font typeface="Calibri" panose="020F0502020204030204" charset="0"/>
      <p:regular r:id="rId22"/>
      <p:bold r:id="rId23"/>
      <p:italic r:id="rId24"/>
      <p:boldItalic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C4C9"/>
    <a:srgbClr val="02CFD3"/>
    <a:srgbClr val="0A0D19"/>
    <a:srgbClr val="057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8392DEC-61B0-4DBD-AFF4-D5A6D70DC5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854565F7-C729-487F-A18B-DCFC0AB09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BB3C7A2F-BC29-4745-AC99-9EB76CFA7D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F4C503D3-3C15-43C4-A506-F3F89677B1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8186" r="524"/>
          <a:stretch>
            <a:fillRect/>
          </a:stretch>
        </p:blipFill>
        <p:spPr>
          <a:xfrm>
            <a:off x="0" y="0"/>
            <a:ext cx="12192000" cy="6858000"/>
          </a:xfrm>
          <a:prstGeom prst="rect">
            <a:avLst/>
          </a:prstGeom>
        </p:spPr>
      </p:pic>
      <p:sp>
        <p:nvSpPr>
          <p:cNvPr id="7" name="矩形 6"/>
          <p:cNvSpPr/>
          <p:nvPr/>
        </p:nvSpPr>
        <p:spPr>
          <a:xfrm>
            <a:off x="-108585" y="0"/>
            <a:ext cx="12426315" cy="6858000"/>
          </a:xfrm>
          <a:prstGeom prst="rect">
            <a:avLst/>
          </a:prstGeom>
          <a:gradFill flip="none" rotWithShape="1">
            <a:gsLst>
              <a:gs pos="10000">
                <a:srgbClr val="0A0D19"/>
              </a:gs>
              <a:gs pos="100000">
                <a:srgbClr val="0A0D19">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Arial" panose="020B0604020202020204" pitchFamily="34" charset="0"/>
              <a:ea typeface="Arial" panose="020B0604020202020204" pitchFamily="34" charset="0"/>
            </a:endParaRPr>
          </a:p>
        </p:txBody>
      </p:sp>
      <p:sp>
        <p:nvSpPr>
          <p:cNvPr id="22" name="矩形 21"/>
          <p:cNvSpPr/>
          <p:nvPr/>
        </p:nvSpPr>
        <p:spPr>
          <a:xfrm>
            <a:off x="409055" y="1068881"/>
            <a:ext cx="10122277" cy="829945"/>
          </a:xfrm>
          <a:prstGeom prst="rect">
            <a:avLst/>
          </a:prstGeom>
        </p:spPr>
        <p:txBody>
          <a:bodyPr wrap="square">
            <a:spAutoFit/>
          </a:bodyPr>
          <a:lstStyle/>
          <a:p>
            <a:r>
              <a:rPr lang="en-US" altLang="zh-CN" sz="4800" b="1" dirty="0">
                <a:solidFill>
                  <a:srgbClr val="02CFD3">
                    <a:alpha val="20000"/>
                  </a:srgbClr>
                </a:solidFill>
                <a:latin typeface="Arial" panose="020B0604020202020204" pitchFamily="34" charset="0"/>
                <a:ea typeface="Arial" panose="020B0604020202020204" pitchFamily="34" charset="0"/>
              </a:rPr>
              <a:t>BORN FOR </a:t>
            </a:r>
            <a:r>
              <a:rPr lang="en-US" altLang="zh-CN" sz="4800" b="1" dirty="0" smtClean="0">
                <a:solidFill>
                  <a:srgbClr val="02CFD3">
                    <a:alpha val="20000"/>
                  </a:srgbClr>
                </a:solidFill>
                <a:latin typeface="Arial" panose="020B0604020202020204" pitchFamily="34" charset="0"/>
                <a:ea typeface="Arial" panose="020B0604020202020204" pitchFamily="34" charset="0"/>
              </a:rPr>
              <a:t>TECHNOLOGY</a:t>
            </a:r>
            <a:endParaRPr lang="zh-CN" altLang="en-US" sz="4800" b="1" dirty="0">
              <a:solidFill>
                <a:srgbClr val="02CFD3">
                  <a:alpha val="20000"/>
                </a:srgbClr>
              </a:solidFill>
              <a:latin typeface="Arial" panose="020B0604020202020204" pitchFamily="34" charset="0"/>
              <a:ea typeface="Arial" panose="020B0604020202020204" pitchFamily="34" charset="0"/>
            </a:endParaRPr>
          </a:p>
        </p:txBody>
      </p:sp>
      <p:sp>
        <p:nvSpPr>
          <p:cNvPr id="21" name="矩形 20"/>
          <p:cNvSpPr/>
          <p:nvPr/>
        </p:nvSpPr>
        <p:spPr>
          <a:xfrm>
            <a:off x="617220" y="3429000"/>
            <a:ext cx="8494395" cy="1267460"/>
          </a:xfrm>
          <a:prstGeom prst="rect">
            <a:avLst/>
          </a:prstGeom>
          <a:gradFill>
            <a:gsLst>
              <a:gs pos="10000">
                <a:srgbClr val="02C4C9"/>
              </a:gs>
              <a:gs pos="100000">
                <a:srgbClr val="02CFD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a:solidFill>
                  <a:schemeClr val="tx1">
                    <a:lumMod val="95000"/>
                    <a:lumOff val="5000"/>
                  </a:schemeClr>
                </a:solidFill>
                <a:latin typeface="Arial" panose="020B0604020202020204" pitchFamily="34" charset="0"/>
                <a:ea typeface="Arial" panose="020B0604020202020204" pitchFamily="34" charset="0"/>
              </a:rPr>
              <a:t>Understanding the Challenge</a:t>
            </a:r>
            <a:endParaRPr lang="zh-CN" altLang="en-US" sz="4000">
              <a:solidFill>
                <a:schemeClr val="tx1">
                  <a:lumMod val="95000"/>
                  <a:lumOff val="5000"/>
                </a:schemeClr>
              </a:solidFill>
              <a:latin typeface="Arial" panose="020B0604020202020204" pitchFamily="34" charset="0"/>
              <a:ea typeface="Arial" panose="020B0604020202020204" pitchFamily="34" charset="0"/>
            </a:endParaRPr>
          </a:p>
        </p:txBody>
      </p:sp>
      <p:sp>
        <p:nvSpPr>
          <p:cNvPr id="10" name="矩形 9"/>
          <p:cNvSpPr/>
          <p:nvPr/>
        </p:nvSpPr>
        <p:spPr>
          <a:xfrm>
            <a:off x="942975" y="2221230"/>
            <a:ext cx="6701155" cy="1207770"/>
          </a:xfrm>
          <a:prstGeom prst="rect">
            <a:avLst/>
          </a:prstGeom>
        </p:spPr>
        <p:txBody>
          <a:bodyPr wrap="none">
            <a:noAutofit/>
          </a:bodyPr>
          <a:lstStyle/>
          <a:p>
            <a:pPr algn="ctr"/>
            <a:r>
              <a:rPr lang="zh-CN" altLang="en-US" sz="6600" b="1" dirty="0">
                <a:solidFill>
                  <a:srgbClr val="00B0F0"/>
                </a:solidFill>
                <a:latin typeface="Arial" panose="020B0604020202020204" pitchFamily="34" charset="0"/>
                <a:ea typeface="Arial" panose="020B0604020202020204" pitchFamily="34" charset="0"/>
              </a:rPr>
              <a:t>PROJECT TITLE</a:t>
            </a:r>
            <a:endParaRPr lang="zh-CN" altLang="en-US" sz="6600" b="1" dirty="0">
              <a:solidFill>
                <a:srgbClr val="00B0F0"/>
              </a:solidFill>
              <a:latin typeface="Arial" panose="020B060402020202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340193" y="2244304"/>
            <a:ext cx="6858001" cy="2369389"/>
          </a:xfrm>
          <a:prstGeom prst="rect">
            <a:avLst/>
          </a:prstGeom>
        </p:spPr>
      </p:pic>
      <p:sp>
        <p:nvSpPr>
          <p:cNvPr id="2" name="Text Box 1"/>
          <p:cNvSpPr txBox="1"/>
          <p:nvPr/>
        </p:nvSpPr>
        <p:spPr>
          <a:xfrm>
            <a:off x="1431925" y="133350"/>
            <a:ext cx="8999855" cy="6803390"/>
          </a:xfrm>
          <a:prstGeom prst="rect">
            <a:avLst/>
          </a:prstGeom>
          <a:noFill/>
          <a:ln w="9525">
            <a:noFill/>
          </a:ln>
        </p:spPr>
        <p:txBody>
          <a:bodyPr>
            <a:noAutofit/>
          </a:bodyPr>
          <a:p>
            <a:pPr indent="0"/>
            <a:r>
              <a:rPr lang="en-US" sz="2400" b="1">
                <a:gradFill>
                  <a:gsLst>
                    <a:gs pos="0">
                      <a:srgbClr val="012D86"/>
                    </a:gs>
                    <a:gs pos="100000">
                      <a:srgbClr val="0E2557"/>
                    </a:gs>
                  </a:gsLst>
                  <a:lin scaled="0"/>
                </a:gradFill>
                <a:latin typeface="Calibri Light" panose="020F0302020204030204" charset="0"/>
                <a:cs typeface="Calibri Light" panose="020F0302020204030204" charset="0"/>
              </a:rPr>
              <a:t>Activity Logging:</a:t>
            </a:r>
            <a:r>
              <a:rPr lang="en-US" sz="2400" b="1">
                <a:solidFill>
                  <a:srgbClr val="02C4C9"/>
                </a:solidFill>
                <a:latin typeface="Calibri Light" panose="020F0302020204030204" charset="0"/>
                <a:cs typeface="Calibri Light" panose="020F0302020204030204" charset="0"/>
              </a:rPr>
              <a:t> </a:t>
            </a:r>
            <a:r>
              <a:rPr lang="en-US" sz="2400" b="0">
                <a:solidFill>
                  <a:srgbClr val="02C4C9"/>
                </a:solidFill>
                <a:latin typeface="Calibri Light" panose="020F0302020204030204" charset="0"/>
                <a:cs typeface="Calibri Light" panose="020F0302020204030204" charset="0"/>
              </a:rPr>
              <a:t>Log user interactions for tracking and analysis in CRM systems.</a:t>
            </a:r>
            <a:r>
              <a:rPr lang="en-US" sz="2400" b="1">
                <a:solidFill>
                  <a:srgbClr val="02C4C9"/>
                </a:solidFill>
                <a:latin typeface="Calibri Light" panose="020F0302020204030204" charset="0"/>
                <a:cs typeface="Calibri Light" panose="020F0302020204030204" charset="0"/>
              </a:rPr>
              <a:t> </a:t>
            </a:r>
            <a:r>
              <a:rPr lang="en-US" sz="2400" b="1">
                <a:gradFill>
                  <a:gsLst>
                    <a:gs pos="0">
                      <a:srgbClr val="012D86"/>
                    </a:gs>
                    <a:gs pos="100000">
                      <a:srgbClr val="0E2557"/>
                    </a:gs>
                  </a:gsLst>
                  <a:lin scaled="0"/>
                </a:gradFill>
                <a:latin typeface="Calibri Light" panose="020F0302020204030204" charset="0"/>
                <a:cs typeface="Calibri Light" panose="020F0302020204030204" charset="0"/>
              </a:rPr>
              <a:t>Testing and Improvement Continuous Enhancement:</a:t>
            </a:r>
            <a:r>
              <a:rPr lang="en-US" sz="2400" b="0">
                <a:gradFill>
                  <a:gsLst>
                    <a:gs pos="0">
                      <a:srgbClr val="012D86"/>
                    </a:gs>
                    <a:gs pos="100000">
                      <a:srgbClr val="0E2557"/>
                    </a:gs>
                  </a:gsLst>
                  <a:lin scaled="0"/>
                </a:gradFill>
                <a:latin typeface="Calibri Light" panose="020F0302020204030204" charset="0"/>
                <a:cs typeface="Calibri Light" panose="020F0302020204030204" charset="0"/>
              </a:rPr>
              <a:t>1</a:t>
            </a:r>
            <a:r>
              <a:rPr lang="en-US" sz="2400" b="0">
                <a:solidFill>
                  <a:srgbClr val="02C4C9"/>
                </a:solidFill>
                <a:latin typeface="Calibri Light" panose="020F0302020204030204" charset="0"/>
                <a:cs typeface="Calibri Light" panose="020F0302020204030204" charset="0"/>
              </a:rPr>
              <a:t>. Beta testing with real users.2. Performance analysis through conversation logs.3. Monitoring KPIs like resolution rates and user satisfaction.4. Tuning NLP models based on feedback.5. Leveraging reinforcement learning for improvement.6. Evaluating capability to handle complex queries and measuring progress. </a:t>
            </a:r>
            <a:r>
              <a:rPr lang="en-US" sz="2400" b="1">
                <a:gradFill>
                  <a:gsLst>
                    <a:gs pos="0">
                      <a:srgbClr val="012D86"/>
                    </a:gs>
                    <a:gs pos="100000">
                      <a:srgbClr val="0E2557"/>
                    </a:gs>
                  </a:gsLst>
                  <a:lin scaled="0"/>
                </a:gradFill>
                <a:latin typeface="Calibri Light" panose="020F0302020204030204" charset="0"/>
                <a:cs typeface="Calibri Light" panose="020F0302020204030204" charset="0"/>
              </a:rPr>
              <a:t>Final Objective</a:t>
            </a:r>
            <a:r>
              <a:rPr lang="en-US" sz="2400" b="1">
                <a:solidFill>
                  <a:srgbClr val="02C4C9"/>
                </a:solidFill>
                <a:latin typeface="Calibri Light" panose="020F0302020204030204" charset="0"/>
                <a:cs typeface="Calibri Light" panose="020F0302020204030204" charset="0"/>
              </a:rPr>
              <a:t> </a:t>
            </a:r>
            <a:r>
              <a:rPr lang="en-US" sz="2400" b="1">
                <a:gradFill>
                  <a:gsLst>
                    <a:gs pos="0">
                      <a:srgbClr val="012D86"/>
                    </a:gs>
                    <a:gs pos="100000">
                      <a:srgbClr val="0E2557"/>
                    </a:gs>
                  </a:gsLst>
                  <a:lin scaled="0"/>
                </a:gradFill>
                <a:latin typeface="Calibri Light" panose="020F0302020204030204" charset="0"/>
                <a:cs typeface="Calibri Light" panose="020F0302020204030204" charset="0"/>
              </a:rPr>
              <a:t>End Goal:</a:t>
            </a:r>
            <a:r>
              <a:rPr lang="en-US" sz="2400" b="1">
                <a:solidFill>
                  <a:srgbClr val="02C4C9"/>
                </a:solidFill>
                <a:latin typeface="Calibri Light" panose="020F0302020204030204" charset="0"/>
                <a:cs typeface="Calibri Light" panose="020F0302020204030204" charset="0"/>
              </a:rPr>
              <a:t> </a:t>
            </a:r>
            <a:r>
              <a:rPr lang="en-US" sz="2400" b="0">
                <a:solidFill>
                  <a:srgbClr val="02C4C9"/>
                </a:solidFill>
                <a:latin typeface="Calibri Light" panose="020F0302020204030204" charset="0"/>
                <a:cs typeface="Calibri Light" panose="020F0302020204030204" charset="0"/>
              </a:rPr>
              <a:t>Our ultimate objective is to develop a smart Python chatbot that automates customer support, providing exceptional, human-like service without the need for live agents. </a:t>
            </a:r>
            <a:endParaRPr lang="en-US" sz="2400" b="0">
              <a:solidFill>
                <a:srgbClr val="02C4C9"/>
              </a:solidFill>
              <a:latin typeface="Calibri Light" panose="020F0302020204030204" charset="0"/>
              <a:cs typeface="Calibri Light" panose="020F03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a:alphaModFix amt="35000"/>
            <a:extLst>
              <a:ext uri="{28A0092B-C50C-407E-A947-70E740481C1C}">
                <a14:useLocalDpi xmlns:a14="http://schemas.microsoft.com/office/drawing/2010/main" val="0"/>
              </a:ext>
            </a:extLst>
          </a:blip>
          <a:srcRect l="787" t="-3904" r="43487" b="41050"/>
          <a:stretch>
            <a:fillRect/>
          </a:stretch>
        </p:blipFill>
        <p:spPr>
          <a:xfrm flipH="1">
            <a:off x="-1" y="4172752"/>
            <a:ext cx="12249561" cy="2685248"/>
          </a:xfrm>
          <a:prstGeom prst="rect">
            <a:avLst/>
          </a:prstGeom>
        </p:spPr>
      </p:pic>
      <p:pic>
        <p:nvPicPr>
          <p:cNvPr id="4" name="图片 3" descr="图片包含 熨斗&#10;&#10;描述已自动生成"/>
          <p:cNvPicPr>
            <a:picLocks noChangeAspect="1"/>
          </p:cNvPicPr>
          <p:nvPr/>
        </p:nvPicPr>
        <p:blipFill rotWithShape="1">
          <a:blip r:embed="rId1">
            <a:alphaModFix amt="35000"/>
            <a:extLst>
              <a:ext uri="{28A0092B-C50C-407E-A947-70E740481C1C}">
                <a14:useLocalDpi xmlns:a14="http://schemas.microsoft.com/office/drawing/2010/main" val="0"/>
              </a:ext>
            </a:extLst>
          </a:blip>
          <a:srcRect l="787" t="-3904" r="43487" b="62694"/>
          <a:stretch>
            <a:fillRect/>
          </a:stretch>
        </p:blipFill>
        <p:spPr>
          <a:xfrm flipV="1">
            <a:off x="-1" y="-1"/>
            <a:ext cx="12249561" cy="1760581"/>
          </a:xfrm>
          <a:prstGeom prst="rect">
            <a:avLst/>
          </a:prstGeom>
        </p:spPr>
      </p:pic>
      <p:sp>
        <p:nvSpPr>
          <p:cNvPr id="5" name="文本框 4"/>
          <p:cNvSpPr txBox="1"/>
          <p:nvPr/>
        </p:nvSpPr>
        <p:spPr>
          <a:xfrm>
            <a:off x="2356904" y="2127843"/>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T</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6" name="文本框 5"/>
          <p:cNvSpPr txBox="1"/>
          <p:nvPr/>
        </p:nvSpPr>
        <p:spPr>
          <a:xfrm>
            <a:off x="356678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H</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477666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A</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8" name="文本框 7"/>
          <p:cNvSpPr txBox="1"/>
          <p:nvPr/>
        </p:nvSpPr>
        <p:spPr>
          <a:xfrm>
            <a:off x="598654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N</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9" name="文本框 8"/>
          <p:cNvSpPr txBox="1"/>
          <p:nvPr/>
        </p:nvSpPr>
        <p:spPr>
          <a:xfrm>
            <a:off x="719642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K</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p:nvSpPr>
        <p:spPr>
          <a:xfrm>
            <a:off x="8406302"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S</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 空心 17"/>
          <p:cNvSpPr/>
          <p:nvPr/>
        </p:nvSpPr>
        <p:spPr>
          <a:xfrm>
            <a:off x="10707137" y="2664533"/>
            <a:ext cx="2126289" cy="2126289"/>
          </a:xfrm>
          <a:prstGeom prst="donut">
            <a:avLst>
              <a:gd name="adj" fmla="val 970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pic>
        <p:nvPicPr>
          <p:cNvPr id="4" name="图片 3"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346543" y="2011259"/>
            <a:ext cx="6858001" cy="2369389"/>
          </a:xfrm>
          <a:prstGeom prst="rect">
            <a:avLst/>
          </a:prstGeom>
        </p:spPr>
      </p:pic>
      <p:sp>
        <p:nvSpPr>
          <p:cNvPr id="5" name="矩形 4"/>
          <p:cNvSpPr/>
          <p:nvPr/>
        </p:nvSpPr>
        <p:spPr>
          <a:xfrm>
            <a:off x="1833880" y="2326005"/>
            <a:ext cx="5406390" cy="681990"/>
          </a:xfrm>
          <a:prstGeom prst="rect">
            <a:avLst/>
          </a:prstGeom>
        </p:spPr>
        <p:txBody>
          <a:bodyPr wrap="square">
            <a:spAutoFit/>
          </a:bodyPr>
          <a:lstStyle/>
          <a:p>
            <a:pPr>
              <a:lnSpc>
                <a:spcPct val="120000"/>
              </a:lnSpc>
            </a:pPr>
            <a:endParaRPr lang="en-US" altLang="zh-CN"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6" name="矩形 5"/>
          <p:cNvSpPr/>
          <p:nvPr/>
        </p:nvSpPr>
        <p:spPr>
          <a:xfrm>
            <a:off x="1833636" y="3011952"/>
            <a:ext cx="5106281" cy="368300"/>
          </a:xfrm>
          <a:prstGeom prst="rect">
            <a:avLst/>
          </a:prstGeom>
        </p:spPr>
        <p:txBody>
          <a:bodyPr wrap="square">
            <a:spAutoFit/>
          </a:bodyPr>
          <a:lstStyle/>
          <a:p>
            <a:pPr>
              <a:lnSpc>
                <a:spcPct val="150000"/>
              </a:lnSpc>
            </a:pPr>
            <a:r>
              <a:rPr lang="en-US" altLang="zh-CN" sz="1200" dirty="0">
                <a:solidFill>
                  <a:schemeClr val="bg2">
                    <a:lumMod val="50000"/>
                  </a:schemeClr>
                </a:solidFill>
                <a:latin typeface="Arial" panose="020B0604020202020204" pitchFamily="34" charset="0"/>
                <a:ea typeface="Arial" panose="020B0604020202020204" pitchFamily="34" charset="0"/>
              </a:rPr>
              <a:t>e</a:t>
            </a:r>
            <a:endParaRPr lang="en-US" altLang="zh-CN" sz="1200" dirty="0">
              <a:solidFill>
                <a:schemeClr val="bg2">
                  <a:lumMod val="50000"/>
                </a:schemeClr>
              </a:solidFill>
              <a:latin typeface="Arial" panose="020B0604020202020204" pitchFamily="34" charset="0"/>
              <a:ea typeface="Arial" panose="020B0604020202020204" pitchFamily="34" charset="0"/>
            </a:endParaRPr>
          </a:p>
        </p:txBody>
      </p:sp>
      <p:sp>
        <p:nvSpPr>
          <p:cNvPr id="17" name="椭圆 16"/>
          <p:cNvSpPr/>
          <p:nvPr/>
        </p:nvSpPr>
        <p:spPr>
          <a:xfrm rot="360000">
            <a:off x="8808124" y="3380333"/>
            <a:ext cx="3603625" cy="3603625"/>
          </a:xfrm>
          <a:prstGeom prst="ellipse">
            <a:avLst/>
          </a:prstGeom>
          <a:blipFill>
            <a:blip r:embed="rId2"/>
            <a:stretch>
              <a:fillRect l="-24971" r="-247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圆: 空心 18"/>
          <p:cNvSpPr/>
          <p:nvPr/>
        </p:nvSpPr>
        <p:spPr>
          <a:xfrm>
            <a:off x="11110741" y="5537610"/>
            <a:ext cx="1319997" cy="1319997"/>
          </a:xfrm>
          <a:prstGeom prst="donut">
            <a:avLst>
              <a:gd name="adj" fmla="val 13496"/>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sp>
        <p:nvSpPr>
          <p:cNvPr id="20" name="Text Box 19"/>
          <p:cNvSpPr txBox="1"/>
          <p:nvPr/>
        </p:nvSpPr>
        <p:spPr>
          <a:xfrm>
            <a:off x="1274445" y="635"/>
            <a:ext cx="7880985" cy="6389370"/>
          </a:xfrm>
          <a:prstGeom prst="rect">
            <a:avLst/>
          </a:prstGeom>
          <a:noFill/>
        </p:spPr>
        <p:txBody>
          <a:bodyPr wrap="square" rtlCol="0" anchor="t">
            <a:noAutofit/>
          </a:bodyPr>
          <a:p>
            <a:r>
              <a:rPr lang="en-US" sz="3200" b="1">
                <a:solidFill>
                  <a:srgbClr val="02C4C9"/>
                </a:solidFill>
              </a:rPr>
              <a:t>PROJECT: 3</a:t>
            </a:r>
            <a:endParaRPr lang="en-US" sz="3200" b="1">
              <a:solidFill>
                <a:srgbClr val="02C4C9"/>
              </a:solidFill>
            </a:endParaRPr>
          </a:p>
          <a:p>
            <a:endParaRPr lang="en-US" sz="3200" b="1">
              <a:solidFill>
                <a:srgbClr val="02C4C9"/>
              </a:solidFill>
            </a:endParaRPr>
          </a:p>
          <a:p>
            <a:r>
              <a:rPr lang="en-US" sz="3200" b="1">
                <a:solidFill>
                  <a:srgbClr val="02C4C9"/>
                </a:solidFill>
              </a:rPr>
              <a:t>PROJECT ID:proj _225027 _Team_1</a:t>
            </a:r>
            <a:endParaRPr lang="en-US" sz="3200" b="1">
              <a:solidFill>
                <a:srgbClr val="02C4C9"/>
              </a:solidFill>
            </a:endParaRPr>
          </a:p>
          <a:p>
            <a:endParaRPr lang="en-US" sz="3200" b="1">
              <a:solidFill>
                <a:srgbClr val="02C4C9"/>
              </a:solidFill>
            </a:endParaRPr>
          </a:p>
          <a:p>
            <a:r>
              <a:rPr lang="en-US" sz="3200" b="1">
                <a:gradFill>
                  <a:gsLst>
                    <a:gs pos="0">
                      <a:srgbClr val="012D86"/>
                    </a:gs>
                    <a:gs pos="100000">
                      <a:srgbClr val="0E2557"/>
                    </a:gs>
                  </a:gsLst>
                  <a:lin scaled="0"/>
                </a:gradFill>
              </a:rPr>
              <a:t>TEAM MEMBERS:</a:t>
            </a:r>
            <a:endParaRPr lang="en-US" sz="3200" b="1">
              <a:gradFill>
                <a:gsLst>
                  <a:gs pos="0">
                    <a:srgbClr val="012D86"/>
                  </a:gs>
                  <a:gs pos="100000">
                    <a:srgbClr val="0E2557"/>
                  </a:gs>
                </a:gsLst>
                <a:lin scaled="0"/>
              </a:gradFill>
            </a:endParaRPr>
          </a:p>
          <a:p>
            <a:r>
              <a:rPr lang="en-US" sz="3200" b="1">
                <a:solidFill>
                  <a:srgbClr val="02C4C9"/>
                </a:solidFill>
              </a:rPr>
              <a:t>1.Priyadharshini.N</a:t>
            </a:r>
            <a:endParaRPr lang="en-US" sz="3200" b="1">
              <a:solidFill>
                <a:srgbClr val="02C4C9"/>
              </a:solidFill>
            </a:endParaRPr>
          </a:p>
          <a:p>
            <a:r>
              <a:rPr lang="en-US" sz="3200" b="1">
                <a:solidFill>
                  <a:srgbClr val="02C4C9"/>
                </a:solidFill>
              </a:rPr>
              <a:t>2.Dharshinipriya.N</a:t>
            </a:r>
            <a:endParaRPr lang="en-US" sz="3200" b="1">
              <a:solidFill>
                <a:srgbClr val="02C4C9"/>
              </a:solidFill>
            </a:endParaRPr>
          </a:p>
          <a:p>
            <a:r>
              <a:rPr lang="en-US" sz="3200" b="1">
                <a:solidFill>
                  <a:srgbClr val="02C4C9"/>
                </a:solidFill>
              </a:rPr>
              <a:t>3.Shinyangel</a:t>
            </a:r>
            <a:endParaRPr lang="en-US" sz="3200" b="1">
              <a:solidFill>
                <a:srgbClr val="02C4C9"/>
              </a:solidFill>
            </a:endParaRPr>
          </a:p>
          <a:p>
            <a:r>
              <a:rPr lang="en-US" sz="3200" b="1">
                <a:solidFill>
                  <a:srgbClr val="02C4C9"/>
                </a:solidFill>
              </a:rPr>
              <a:t>4.Bhasira</a:t>
            </a:r>
            <a:endParaRPr lang="en-US" sz="3200" b="1">
              <a:solidFill>
                <a:srgbClr val="02C4C9"/>
              </a:solidFill>
            </a:endParaRPr>
          </a:p>
          <a:p>
            <a:r>
              <a:rPr lang="en-US" sz="3200" b="1">
                <a:solidFill>
                  <a:srgbClr val="02C4C9"/>
                </a:solidFill>
              </a:rPr>
              <a:t>5.Pooja</a:t>
            </a:r>
            <a:endParaRPr lang="en-US" sz="3200" b="1">
              <a:solidFill>
                <a:srgbClr val="02C4C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2" name="Text Box 1"/>
          <p:cNvSpPr txBox="1"/>
          <p:nvPr/>
        </p:nvSpPr>
        <p:spPr>
          <a:xfrm>
            <a:off x="1547495" y="427355"/>
            <a:ext cx="10795000" cy="6430645"/>
          </a:xfrm>
          <a:prstGeom prst="rect">
            <a:avLst/>
          </a:prstGeom>
          <a:noFill/>
        </p:spPr>
        <p:txBody>
          <a:bodyPr wrap="square" rtlCol="0" anchor="t">
            <a:noAutofit/>
          </a:bodyPr>
          <a:p>
            <a:r>
              <a:rPr lang="en-US" sz="3200" b="1">
                <a:solidFill>
                  <a:srgbClr val="02C4C9"/>
                </a:solidFill>
              </a:rPr>
              <a:t>Project Description:</a:t>
            </a:r>
            <a:endParaRPr lang="en-US" sz="3200" b="1">
              <a:solidFill>
                <a:srgbClr val="02C4C9"/>
              </a:solidFill>
            </a:endParaRPr>
          </a:p>
          <a:p>
            <a:endParaRPr lang="en-US" sz="3200">
              <a:solidFill>
                <a:srgbClr val="02C4C9"/>
              </a:solidFill>
            </a:endParaRPr>
          </a:p>
          <a:p>
            <a:r>
              <a:rPr lang="en-US" sz="3200" b="1">
                <a:solidFill>
                  <a:srgbClr val="02C4C9"/>
                </a:solidFill>
              </a:rPr>
              <a:t>Understanding the Challenge:</a:t>
            </a:r>
            <a:endParaRPr lang="en-US" sz="3200" b="1">
              <a:solidFill>
                <a:srgbClr val="02C4C9"/>
              </a:solidFill>
            </a:endParaRPr>
          </a:p>
          <a:p>
            <a:endParaRPr lang="en-US" sz="3200">
              <a:solidFill>
                <a:srgbClr val="02C4C9"/>
              </a:solidFill>
            </a:endParaRPr>
          </a:p>
          <a:p>
            <a:r>
              <a:rPr lang="en-US" sz="3200">
                <a:solidFill>
                  <a:srgbClr val="02C4C9"/>
                </a:solidFill>
              </a:rPr>
              <a:t>Challenge: Our project aims to create an intelligent conversational chatbot using Python to deliver outstanding customer service. This involves the chatbot understanding natural language queries, utilizing AI techniques for precise responses, and continually enhancing its capabilities based on real user interactions.</a:t>
            </a:r>
            <a:endParaRPr lang="en-US" sz="3200">
              <a:solidFill>
                <a:srgbClr val="02C4C9"/>
              </a:solidFill>
            </a:endParaRPr>
          </a:p>
          <a:p>
            <a:endParaRPr lang="en-US" sz="3200">
              <a:solidFill>
                <a:srgbClr val="02C4C9"/>
              </a:solidFill>
            </a:endParaRPr>
          </a:p>
          <a:p>
            <a:endParaRPr lang="en-US" sz="3200">
              <a:solidFill>
                <a:srgbClr val="02C4C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21" name="Text Box 20"/>
          <p:cNvSpPr txBox="1"/>
          <p:nvPr/>
        </p:nvSpPr>
        <p:spPr>
          <a:xfrm>
            <a:off x="1175385" y="0"/>
            <a:ext cx="10811510" cy="6858000"/>
          </a:xfrm>
          <a:prstGeom prst="rect">
            <a:avLst/>
          </a:prstGeom>
          <a:noFill/>
        </p:spPr>
        <p:txBody>
          <a:bodyPr wrap="square" rtlCol="0" anchor="t">
            <a:noAutofit/>
          </a:bodyPr>
          <a:p>
            <a:r>
              <a:rPr lang="en-US" sz="3200" b="1">
                <a:gradFill>
                  <a:gsLst>
                    <a:gs pos="0">
                      <a:srgbClr val="012D86"/>
                    </a:gs>
                    <a:gs pos="100000">
                      <a:srgbClr val="0E2557"/>
                    </a:gs>
                  </a:gsLst>
                  <a:lin scaled="0"/>
                </a:gradFill>
              </a:rPr>
              <a:t>Goals:</a:t>
            </a:r>
            <a:endParaRPr lang="en-US" sz="3200" b="1">
              <a:gradFill>
                <a:gsLst>
                  <a:gs pos="0">
                    <a:srgbClr val="012D86"/>
                  </a:gs>
                  <a:gs pos="100000">
                    <a:srgbClr val="0E2557"/>
                  </a:gs>
                </a:gsLst>
                <a:lin scaled="0"/>
              </a:gradFill>
            </a:endParaRPr>
          </a:p>
          <a:p>
            <a:r>
              <a:rPr lang="en-US" sz="3200">
                <a:solidFill>
                  <a:srgbClr val="02C4C9"/>
                </a:solidFill>
              </a:rPr>
              <a:t>1. Ensure a seamless, human-like customer experience.</a:t>
            </a:r>
            <a:endParaRPr lang="en-US" sz="3200">
              <a:solidFill>
                <a:srgbClr val="02C4C9"/>
              </a:solidFill>
            </a:endParaRPr>
          </a:p>
          <a:p>
            <a:r>
              <a:rPr lang="en-US" sz="3200">
                <a:solidFill>
                  <a:srgbClr val="02C4C9"/>
                </a:solidFill>
              </a:rPr>
              <a:t>2. Increase query resolution rates.</a:t>
            </a:r>
            <a:endParaRPr lang="en-US" sz="3200">
              <a:solidFill>
                <a:srgbClr val="02C4C9"/>
              </a:solidFill>
            </a:endParaRPr>
          </a:p>
          <a:p>
            <a:r>
              <a:rPr lang="en-US" sz="3200">
                <a:solidFill>
                  <a:srgbClr val="02C4C9"/>
                </a:solidFill>
              </a:rPr>
              <a:t>3. Reduce wait times.</a:t>
            </a:r>
            <a:endParaRPr lang="en-US" sz="3200">
              <a:solidFill>
                <a:srgbClr val="02C4C9"/>
              </a:solidFill>
            </a:endParaRPr>
          </a:p>
          <a:p>
            <a:r>
              <a:rPr lang="en-US" sz="3200">
                <a:solidFill>
                  <a:srgbClr val="02C4C9"/>
                </a:solidFill>
              </a:rPr>
              <a:t>4. Boost customer satisfaction.</a:t>
            </a:r>
            <a:endParaRPr lang="en-US" sz="3200">
              <a:solidFill>
                <a:srgbClr val="02C4C9"/>
              </a:solidFill>
            </a:endParaRPr>
          </a:p>
          <a:p>
            <a:r>
              <a:rPr lang="en-US" sz="3200">
                <a:solidFill>
                  <a:srgbClr val="02C4C9"/>
                </a:solidFill>
              </a:rPr>
              <a:t>5. Proactively assist users and resolve their issues instantly without human involvement.</a:t>
            </a:r>
            <a:endParaRPr lang="en-US" sz="3200">
              <a:solidFill>
                <a:srgbClr val="02C4C9"/>
              </a:solidFill>
            </a:endParaRPr>
          </a:p>
          <a:p>
            <a:r>
              <a:rPr lang="en-US" sz="3200" b="1">
                <a:gradFill>
                  <a:gsLst>
                    <a:gs pos="0">
                      <a:srgbClr val="012D86"/>
                    </a:gs>
                    <a:gs pos="100000">
                      <a:srgbClr val="0E2557"/>
                    </a:gs>
                  </a:gsLst>
                  <a:lin scaled="0"/>
                </a:gradFill>
              </a:rPr>
              <a:t>Defining the Problem:</a:t>
            </a:r>
            <a:endParaRPr lang="en-US" sz="3200" b="1">
              <a:gradFill>
                <a:gsLst>
                  <a:gs pos="0">
                    <a:srgbClr val="012D86"/>
                  </a:gs>
                  <a:gs pos="100000">
                    <a:srgbClr val="0E2557"/>
                  </a:gs>
                </a:gsLst>
                <a:lin scaled="0"/>
              </a:gradFill>
            </a:endParaRPr>
          </a:p>
          <a:p>
            <a:endParaRPr lang="en-US" sz="3200">
              <a:gradFill>
                <a:gsLst>
                  <a:gs pos="0">
                    <a:srgbClr val="012D86"/>
                  </a:gs>
                  <a:gs pos="100000">
                    <a:srgbClr val="0E2557"/>
                  </a:gs>
                </a:gsLst>
                <a:lin scaled="0"/>
              </a:gradFill>
            </a:endParaRPr>
          </a:p>
          <a:p>
            <a:r>
              <a:rPr lang="en-US" sz="3200">
                <a:solidFill>
                  <a:srgbClr val="02C4C9"/>
                </a:solidFill>
              </a:rPr>
              <a:t>The Problem: With the increasing usage of websites and mobile apps, there's been a significant rise in customer queries and support requests. Customers expect rapid online resolutions, yet providing 24/7 human support is costly and inefficient.</a:t>
            </a:r>
            <a:endParaRPr lang="en-US" sz="3200">
              <a:solidFill>
                <a:srgbClr val="02C4C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38" name="Text Box 37"/>
          <p:cNvSpPr txBox="1"/>
          <p:nvPr/>
        </p:nvSpPr>
        <p:spPr>
          <a:xfrm>
            <a:off x="1363980" y="0"/>
            <a:ext cx="10739755" cy="6858000"/>
          </a:xfrm>
          <a:prstGeom prst="rect">
            <a:avLst/>
          </a:prstGeom>
          <a:noFill/>
        </p:spPr>
        <p:txBody>
          <a:bodyPr wrap="square" rtlCol="0" anchor="t">
            <a:noAutofit/>
          </a:bodyPr>
          <a:p>
            <a:r>
              <a:rPr lang="en-US" sz="3200" b="1">
                <a:gradFill>
                  <a:gsLst>
                    <a:gs pos="0">
                      <a:srgbClr val="012D86"/>
                    </a:gs>
                    <a:gs pos="100000">
                      <a:srgbClr val="0E2557"/>
                    </a:gs>
                  </a:gsLst>
                  <a:lin scaled="0"/>
                </a:gradFill>
              </a:rPr>
              <a:t>Solution Needed: </a:t>
            </a:r>
            <a:r>
              <a:rPr lang="en-US" sz="3200">
                <a:solidFill>
                  <a:srgbClr val="02C4C9"/>
                </a:solidFill>
              </a:rPr>
              <a:t>We aim to develop intelligent chatbots that can emulate human agents, providing personalized, instant, and accurate responses.</a:t>
            </a:r>
            <a:endParaRPr lang="en-US" sz="3200">
              <a:solidFill>
                <a:srgbClr val="02C4C9"/>
              </a:solidFill>
            </a:endParaRPr>
          </a:p>
          <a:p>
            <a:r>
              <a:rPr lang="en-US" sz="3200" b="1">
                <a:gradFill>
                  <a:gsLst>
                    <a:gs pos="0">
                      <a:srgbClr val="012D86"/>
                    </a:gs>
                    <a:gs pos="100000">
                      <a:srgbClr val="0E2557"/>
                    </a:gs>
                  </a:gsLst>
                  <a:lin scaled="0"/>
                </a:gradFill>
              </a:rPr>
              <a:t>Main Challenge:</a:t>
            </a:r>
            <a:r>
              <a:rPr lang="en-US" sz="3200">
                <a:solidFill>
                  <a:srgbClr val="02C4C9"/>
                </a:solidFill>
              </a:rPr>
              <a:t> Our primary challenge is to build a Python chatbot that comprehends natural language, interprets user intents accurately, and delivers effective solutions.</a:t>
            </a:r>
            <a:endParaRPr lang="en-US" sz="3200">
              <a:solidFill>
                <a:srgbClr val="02C4C9"/>
              </a:solidFill>
            </a:endParaRPr>
          </a:p>
          <a:p>
            <a:r>
              <a:rPr lang="en-US" sz="3200" b="1">
                <a:gradFill>
                  <a:gsLst>
                    <a:gs pos="0">
                      <a:srgbClr val="012D86"/>
                    </a:gs>
                    <a:gs pos="100000">
                      <a:srgbClr val="0E2557"/>
                    </a:gs>
                  </a:gsLst>
                  <a:lin scaled="0"/>
                </a:gradFill>
              </a:rPr>
              <a:t>Using Advanced AI Techniques</a:t>
            </a:r>
            <a:endParaRPr lang="en-US" sz="3200" b="1">
              <a:gradFill>
                <a:gsLst>
                  <a:gs pos="0">
                    <a:srgbClr val="012D86"/>
                  </a:gs>
                  <a:gs pos="100000">
                    <a:srgbClr val="0E2557"/>
                  </a:gs>
                </a:gsLst>
                <a:lin scaled="0"/>
              </a:gradFill>
            </a:endParaRPr>
          </a:p>
          <a:p>
            <a:r>
              <a:rPr lang="en-US" sz="3200">
                <a:solidFill>
                  <a:srgbClr val="02C4C9"/>
                </a:solidFill>
              </a:rPr>
              <a:t>AI Techniques: We will leverage natural language processing (NLP), machine learning, and deep learning to:</a:t>
            </a:r>
            <a:endParaRPr lang="en-US" sz="3200">
              <a:solidFill>
                <a:srgbClr val="02C4C9"/>
              </a:solidFill>
            </a:endParaRPr>
          </a:p>
          <a:p>
            <a:r>
              <a:rPr lang="en-US" sz="3200">
                <a:solidFill>
                  <a:srgbClr val="02C4C9"/>
                </a:solidFill>
              </a:rPr>
              <a:t>1. Analyze user inputs.</a:t>
            </a:r>
            <a:endParaRPr lang="en-US" sz="3200">
              <a:solidFill>
                <a:srgbClr val="02C4C9"/>
              </a:solidFill>
            </a:endParaRPr>
          </a:p>
          <a:p>
            <a:r>
              <a:rPr lang="en-US" sz="3200">
                <a:solidFill>
                  <a:srgbClr val="02C4C9"/>
                </a:solidFill>
              </a:rPr>
              <a:t>2. Extract context.</a:t>
            </a:r>
            <a:endParaRPr lang="en-US" sz="3200">
              <a:solidFill>
                <a:srgbClr val="02C4C9"/>
              </a:solidFill>
            </a:endParaRPr>
          </a:p>
          <a:p>
            <a:r>
              <a:rPr lang="en-US" sz="3200">
                <a:solidFill>
                  <a:srgbClr val="02C4C9"/>
                </a:solidFill>
              </a:rPr>
              <a:t>3. Interpret intents and entities.</a:t>
            </a:r>
            <a:endParaRPr lang="en-US" sz="3200">
              <a:solidFill>
                <a:srgbClr val="02C4C9"/>
              </a:solidFill>
            </a:endParaRPr>
          </a:p>
          <a:p>
            <a:r>
              <a:rPr lang="en-US" sz="3200">
                <a:solidFill>
                  <a:srgbClr val="02C4C9"/>
                </a:solidFill>
              </a:rPr>
              <a:t>4. Provide appropriate responses.</a:t>
            </a:r>
            <a:endParaRPr lang="en-US" sz="3200">
              <a:solidFill>
                <a:srgbClr val="02C4C9"/>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椭圆 4"/>
          <p:cNvSpPr/>
          <p:nvPr/>
        </p:nvSpPr>
        <p:spPr>
          <a:xfrm>
            <a:off x="9268108" y="4102098"/>
            <a:ext cx="2870904" cy="2870904"/>
          </a:xfrm>
          <a:prstGeom prst="ellipse">
            <a:avLst/>
          </a:prstGeom>
          <a:blipFill>
            <a:blip r:embed="rId2"/>
            <a:stretch>
              <a:fillRect l="-25111" r="-248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6" name="椭圆 5"/>
          <p:cNvSpPr/>
          <p:nvPr/>
        </p:nvSpPr>
        <p:spPr>
          <a:xfrm>
            <a:off x="9267649" y="2402029"/>
            <a:ext cx="2052672" cy="2052672"/>
          </a:xfrm>
          <a:prstGeom prst="ellipse">
            <a:avLst/>
          </a:prstGeom>
          <a:blipFill>
            <a:blip r:embed="rId3"/>
            <a:stretch>
              <a:fillRect l="-25155" r="-248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7" name="椭圆 6"/>
          <p:cNvSpPr/>
          <p:nvPr/>
        </p:nvSpPr>
        <p:spPr>
          <a:xfrm>
            <a:off x="11000564" y="2094142"/>
            <a:ext cx="1334946" cy="1334946"/>
          </a:xfrm>
          <a:prstGeom prst="ellipse">
            <a:avLst/>
          </a:prstGeom>
          <a:blipFill>
            <a:blip r:embed="rId4"/>
            <a:stretch>
              <a:fillRect t="-27929" b="-274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 name="Text Box 1"/>
          <p:cNvSpPr txBox="1"/>
          <p:nvPr/>
        </p:nvSpPr>
        <p:spPr>
          <a:xfrm>
            <a:off x="1445895" y="0"/>
            <a:ext cx="7693660" cy="6858635"/>
          </a:xfrm>
          <a:prstGeom prst="rect">
            <a:avLst/>
          </a:prstGeom>
          <a:noFill/>
        </p:spPr>
        <p:txBody>
          <a:bodyPr wrap="square" rtlCol="0" anchor="t">
            <a:noAutofit/>
          </a:bodyPr>
          <a:p>
            <a:endParaRPr lang="en-US" sz="2400">
              <a:solidFill>
                <a:srgbClr val="02C4C9"/>
              </a:solidFill>
            </a:endParaRPr>
          </a:p>
          <a:p>
            <a:r>
              <a:rPr lang="en-US" sz="2400" b="1">
                <a:gradFill>
                  <a:gsLst>
                    <a:gs pos="0">
                      <a:srgbClr val="012D86"/>
                    </a:gs>
                    <a:gs pos="100000">
                      <a:srgbClr val="0E2557"/>
                    </a:gs>
                  </a:gsLst>
                  <a:lin scaled="0"/>
                </a:gradFill>
              </a:rPr>
              <a:t>Broad Functionality</a:t>
            </a:r>
            <a:endParaRPr lang="en-US" sz="2400" b="1">
              <a:gradFill>
                <a:gsLst>
                  <a:gs pos="0">
                    <a:srgbClr val="012D86"/>
                  </a:gs>
                  <a:gs pos="100000">
                    <a:srgbClr val="0E2557"/>
                  </a:gs>
                </a:gsLst>
                <a:lin scaled="0"/>
              </a:gradFill>
            </a:endParaRPr>
          </a:p>
          <a:p>
            <a:endParaRPr lang="en-US" sz="2400">
              <a:solidFill>
                <a:srgbClr val="02C4C9"/>
              </a:solidFill>
            </a:endParaRPr>
          </a:p>
          <a:p>
            <a:r>
              <a:rPr lang="en-US" sz="2400" b="1">
                <a:gradFill>
                  <a:gsLst>
                    <a:gs pos="0">
                      <a:srgbClr val="012D86"/>
                    </a:gs>
                    <a:gs pos="100000">
                      <a:srgbClr val="0E2557"/>
                    </a:gs>
                  </a:gsLst>
                  <a:lin scaled="0"/>
                </a:gradFill>
              </a:rPr>
              <a:t>Functionality Scope:</a:t>
            </a:r>
            <a:endParaRPr lang="en-US" sz="2400" b="1">
              <a:gradFill>
                <a:gsLst>
                  <a:gs pos="0">
                    <a:srgbClr val="012D86"/>
                  </a:gs>
                  <a:gs pos="100000">
                    <a:srgbClr val="0E2557"/>
                  </a:gs>
                </a:gsLst>
                <a:lin scaled="0"/>
              </a:gradFill>
            </a:endParaRPr>
          </a:p>
          <a:p>
            <a:r>
              <a:rPr lang="en-US" sz="2400">
                <a:solidFill>
                  <a:srgbClr val="02C4C9"/>
                </a:solidFill>
              </a:rPr>
              <a:t>1. Answering FAQs across various domains.</a:t>
            </a:r>
            <a:endParaRPr lang="en-US" sz="2400">
              <a:solidFill>
                <a:srgbClr val="02C4C9"/>
              </a:solidFill>
            </a:endParaRPr>
          </a:p>
          <a:p>
            <a:r>
              <a:rPr lang="en-US" sz="2400">
                <a:solidFill>
                  <a:srgbClr val="02C4C9"/>
                </a:solidFill>
              </a:rPr>
              <a:t>2. Providing instructions and recommendations.</a:t>
            </a:r>
            <a:endParaRPr lang="en-US" sz="2400">
              <a:solidFill>
                <a:srgbClr val="02C4C9"/>
              </a:solidFill>
            </a:endParaRPr>
          </a:p>
          <a:p>
            <a:r>
              <a:rPr lang="en-US" sz="2400">
                <a:solidFill>
                  <a:srgbClr val="02C4C9"/>
                </a:solidFill>
              </a:rPr>
              <a:t>3. Directing users to resources.</a:t>
            </a:r>
            <a:endParaRPr lang="en-US" sz="2400">
              <a:solidFill>
                <a:srgbClr val="02C4C9"/>
              </a:solidFill>
            </a:endParaRPr>
          </a:p>
          <a:p>
            <a:r>
              <a:rPr lang="en-US" sz="2400">
                <a:solidFill>
                  <a:srgbClr val="02C4C9"/>
                </a:solidFill>
              </a:rPr>
              <a:t>4. Addressing issues like registration, payments, refunds.</a:t>
            </a:r>
            <a:endParaRPr lang="en-US" sz="2400">
              <a:solidFill>
                <a:srgbClr val="02C4C9"/>
              </a:solidFill>
            </a:endParaRPr>
          </a:p>
          <a:p>
            <a:r>
              <a:rPr lang="en-US" sz="2400">
                <a:solidFill>
                  <a:srgbClr val="02C4C9"/>
                </a:solidFill>
              </a:rPr>
              <a:t>5. Integrating with internal systems for user-specific data.</a:t>
            </a:r>
            <a:endParaRPr lang="en-US" sz="2400">
              <a:solidFill>
                <a:srgbClr val="02C4C9"/>
              </a:solidFill>
            </a:endParaRPr>
          </a:p>
          <a:p>
            <a:endParaRPr lang="en-US" sz="2400">
              <a:solidFill>
                <a:srgbClr val="02C4C9"/>
              </a:solidFill>
            </a:endParaRPr>
          </a:p>
          <a:p>
            <a:r>
              <a:rPr lang="en-US" sz="2400" b="1">
                <a:gradFill>
                  <a:gsLst>
                    <a:gs pos="0">
                      <a:srgbClr val="012D86"/>
                    </a:gs>
                    <a:gs pos="100000">
                      <a:srgbClr val="0E2557"/>
                    </a:gs>
                  </a:gsLst>
                  <a:lin scaled="0"/>
                </a:gradFill>
              </a:rPr>
              <a:t>Design Thinking</a:t>
            </a:r>
            <a:endParaRPr lang="en-US" sz="2400" b="1">
              <a:gradFill>
                <a:gsLst>
                  <a:gs pos="0">
                    <a:srgbClr val="012D86"/>
                  </a:gs>
                  <a:gs pos="100000">
                    <a:srgbClr val="0E2557"/>
                  </a:gs>
                </a:gsLst>
                <a:lin scaled="0"/>
              </a:gradFill>
            </a:endParaRPr>
          </a:p>
          <a:p>
            <a:endParaRPr lang="en-US" sz="2400">
              <a:solidFill>
                <a:srgbClr val="02C4C9"/>
              </a:solidFill>
            </a:endParaRPr>
          </a:p>
          <a:p>
            <a:r>
              <a:rPr lang="en-US" sz="2400" b="1">
                <a:gradFill>
                  <a:gsLst>
                    <a:gs pos="0">
                      <a:srgbClr val="012D86"/>
                    </a:gs>
                    <a:gs pos="100000">
                      <a:srgbClr val="0E2557"/>
                    </a:gs>
                  </a:gsLst>
                  <a:lin scaled="0"/>
                </a:gradFill>
              </a:rPr>
              <a:t>User Interface Design</a:t>
            </a:r>
            <a:endParaRPr lang="en-US" sz="2400" b="1">
              <a:gradFill>
                <a:gsLst>
                  <a:gs pos="0">
                    <a:srgbClr val="012D86"/>
                  </a:gs>
                  <a:gs pos="100000">
                    <a:srgbClr val="0E2557"/>
                  </a:gs>
                </a:gsLst>
                <a:lin scaled="0"/>
              </a:gradFill>
            </a:endParaRPr>
          </a:p>
          <a:p>
            <a:endParaRPr lang="en-US" sz="2400">
              <a:solidFill>
                <a:srgbClr val="02C4C9"/>
              </a:solidFill>
            </a:endParaRPr>
          </a:p>
          <a:p>
            <a:r>
              <a:rPr lang="en-US" sz="2400">
                <a:solidFill>
                  <a:srgbClr val="02C4C9"/>
                </a:solidFill>
              </a:rPr>
              <a:t>Placement: Determine where the chatbot will be used, whether on websites, mobile apps, or both.</a:t>
            </a:r>
            <a:endParaRPr lang="en-US" sz="2400">
              <a:solidFill>
                <a:srgbClr val="02C4C9"/>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0" name="Shape 2309"/>
          <p:cNvSpPr/>
          <p:nvPr/>
        </p:nvSpPr>
        <p:spPr>
          <a:xfrm>
            <a:off x="5332926" y="4053291"/>
            <a:ext cx="1348941" cy="1348942"/>
          </a:xfrm>
          <a:prstGeom prst="ellipse">
            <a:avLst/>
          </a:prstGeom>
          <a:solidFill>
            <a:schemeClr val="bg1"/>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11" name="Shape 2330"/>
          <p:cNvSpPr/>
          <p:nvPr/>
        </p:nvSpPr>
        <p:spPr>
          <a:xfrm>
            <a:off x="5730856" y="2145219"/>
            <a:ext cx="553085" cy="386080"/>
          </a:xfrm>
          <a:prstGeom prst="rect">
            <a:avLst/>
          </a:prstGeom>
          <a:ln w="12700">
            <a:miter lim="400000"/>
          </a:ln>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d title</a:t>
            </a:r>
            <a:endParaRPr sz="1600" dirty="0">
              <a:solidFill>
                <a:schemeClr val="bg1"/>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13" name="Shape 2332"/>
          <p:cNvSpPr/>
          <p:nvPr/>
        </p:nvSpPr>
        <p:spPr>
          <a:xfrm>
            <a:off x="5604884" y="3562076"/>
            <a:ext cx="805026" cy="362535"/>
          </a:xfrm>
          <a:prstGeom prst="rect">
            <a:avLst/>
          </a:prstGeom>
          <a:ln w="12700">
            <a:miter lim="400000"/>
          </a:ln>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Add title</a:t>
            </a:r>
            <a:endPar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2" name="Text Box 1"/>
          <p:cNvSpPr txBox="1"/>
          <p:nvPr/>
        </p:nvSpPr>
        <p:spPr>
          <a:xfrm>
            <a:off x="1480820" y="635"/>
            <a:ext cx="10711180" cy="6744970"/>
          </a:xfrm>
          <a:prstGeom prst="rect">
            <a:avLst/>
          </a:prstGeom>
          <a:noFill/>
        </p:spPr>
        <p:txBody>
          <a:bodyPr wrap="square" rtlCol="0" anchor="t">
            <a:noAutofit/>
          </a:bodyPr>
          <a:p>
            <a:r>
              <a:rPr lang="en-US" sz="3200" b="1">
                <a:gradFill>
                  <a:gsLst>
                    <a:gs pos="0">
                      <a:srgbClr val="012D86"/>
                    </a:gs>
                    <a:gs pos="100000">
                      <a:srgbClr val="0E2557"/>
                    </a:gs>
                  </a:gsLst>
                  <a:lin scaled="0"/>
                </a:gradFill>
              </a:rPr>
              <a:t>User-Friendly Interface:</a:t>
            </a:r>
            <a:endParaRPr lang="en-US" sz="3200" b="1">
              <a:gradFill>
                <a:gsLst>
                  <a:gs pos="0">
                    <a:srgbClr val="012D86"/>
                  </a:gs>
                  <a:gs pos="100000">
                    <a:srgbClr val="0E2557"/>
                  </a:gs>
                </a:gsLst>
                <a:lin scaled="0"/>
              </a:gradFill>
            </a:endParaRPr>
          </a:p>
          <a:p>
            <a:r>
              <a:rPr lang="en-US" sz="3200">
                <a:solidFill>
                  <a:srgbClr val="02C4C9"/>
                </a:solidFill>
              </a:rPr>
              <a:t>1. Intuitive design.</a:t>
            </a:r>
            <a:endParaRPr lang="en-US" sz="3200">
              <a:solidFill>
                <a:srgbClr val="02C4C9"/>
              </a:solidFill>
            </a:endParaRPr>
          </a:p>
          <a:p>
            <a:r>
              <a:rPr lang="en-US" sz="3200">
                <a:solidFill>
                  <a:srgbClr val="02C4C9"/>
                </a:solidFill>
              </a:rPr>
              <a:t>2. Accessibility through text and voice input.</a:t>
            </a:r>
            <a:endParaRPr lang="en-US" sz="3200">
              <a:solidFill>
                <a:srgbClr val="02C4C9"/>
              </a:solidFill>
            </a:endParaRPr>
          </a:p>
          <a:p>
            <a:r>
              <a:rPr lang="en-US" sz="3200">
                <a:solidFill>
                  <a:srgbClr val="02C4C9"/>
                </a:solidFill>
              </a:rPr>
              <a:t>3. Personalization with user details.</a:t>
            </a:r>
            <a:endParaRPr lang="en-US" sz="3200">
              <a:solidFill>
                <a:srgbClr val="02C4C9"/>
              </a:solidFill>
            </a:endParaRPr>
          </a:p>
          <a:p>
            <a:endParaRPr lang="en-US" sz="3200">
              <a:solidFill>
                <a:srgbClr val="02C4C9"/>
              </a:solidFill>
            </a:endParaRPr>
          </a:p>
          <a:p>
            <a:r>
              <a:rPr lang="en-US" sz="3200">
                <a:solidFill>
                  <a:srgbClr val="02C4C9"/>
                </a:solidFill>
              </a:rPr>
              <a:t>Enhancing Natural Language Processing</a:t>
            </a:r>
            <a:endParaRPr lang="en-US" sz="3200">
              <a:solidFill>
                <a:srgbClr val="02C4C9"/>
              </a:solidFill>
            </a:endParaRPr>
          </a:p>
          <a:p>
            <a:endParaRPr lang="en-US" sz="3200">
              <a:solidFill>
                <a:srgbClr val="02C4C9"/>
              </a:solidFill>
            </a:endParaRPr>
          </a:p>
          <a:p>
            <a:r>
              <a:rPr lang="en-US" sz="3200" b="1">
                <a:gradFill>
                  <a:gsLst>
                    <a:gs pos="0">
                      <a:srgbClr val="012D86"/>
                    </a:gs>
                    <a:gs pos="100000">
                      <a:srgbClr val="0E2557"/>
                    </a:gs>
                  </a:gsLst>
                  <a:lin scaled="0"/>
                </a:gradFill>
              </a:rPr>
              <a:t>NLP Techniques: </a:t>
            </a:r>
            <a:r>
              <a:rPr lang="en-US" sz="3200">
                <a:solidFill>
                  <a:srgbClr val="02C4C9"/>
                </a:solidFill>
              </a:rPr>
              <a:t>Implement advanced NLP methods, including sentiment analysis, named entity recognition, intent classification, dialogue management, and pretrained language models like BERT.</a:t>
            </a:r>
            <a:endParaRPr lang="en-US" sz="3200">
              <a:solidFill>
                <a:srgbClr val="02C4C9"/>
              </a:solidFill>
            </a:endParaRPr>
          </a:p>
          <a:p>
            <a:endParaRPr lang="en-US" sz="3200">
              <a:solidFill>
                <a:srgbClr val="02C4C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1" name="Text Box 10"/>
          <p:cNvSpPr txBox="1"/>
          <p:nvPr/>
        </p:nvSpPr>
        <p:spPr>
          <a:xfrm>
            <a:off x="1525905" y="132080"/>
            <a:ext cx="10768330" cy="6725920"/>
          </a:xfrm>
          <a:prstGeom prst="rect">
            <a:avLst/>
          </a:prstGeom>
          <a:noFill/>
        </p:spPr>
        <p:txBody>
          <a:bodyPr wrap="square" rtlCol="0" anchor="t">
            <a:noAutofit/>
          </a:bodyPr>
          <a:p>
            <a:r>
              <a:rPr lang="en-US" sz="3600" b="1">
                <a:gradFill>
                  <a:gsLst>
                    <a:gs pos="0">
                      <a:srgbClr val="012D86"/>
                    </a:gs>
                    <a:gs pos="100000">
                      <a:srgbClr val="0E2557"/>
                    </a:gs>
                  </a:gsLst>
                  <a:lin scaled="0"/>
                </a:gradFill>
              </a:rPr>
              <a:t>User-Friendly Interface:</a:t>
            </a:r>
            <a:endParaRPr lang="en-US" sz="3600" b="1">
              <a:gradFill>
                <a:gsLst>
                  <a:gs pos="0">
                    <a:srgbClr val="012D86"/>
                  </a:gs>
                  <a:gs pos="100000">
                    <a:srgbClr val="0E2557"/>
                  </a:gs>
                </a:gsLst>
                <a:lin scaled="0"/>
              </a:gradFill>
            </a:endParaRPr>
          </a:p>
          <a:p>
            <a:r>
              <a:rPr lang="en-US" sz="3600">
                <a:solidFill>
                  <a:srgbClr val="02C4C9"/>
                </a:solidFill>
              </a:rPr>
              <a:t>1. Intuitive design.</a:t>
            </a:r>
            <a:endParaRPr lang="en-US" sz="3600">
              <a:solidFill>
                <a:srgbClr val="02C4C9"/>
              </a:solidFill>
            </a:endParaRPr>
          </a:p>
          <a:p>
            <a:r>
              <a:rPr lang="en-US" sz="3600">
                <a:solidFill>
                  <a:srgbClr val="02C4C9"/>
                </a:solidFill>
              </a:rPr>
              <a:t>2. Accessibility through text and voice input.</a:t>
            </a:r>
            <a:endParaRPr lang="en-US" sz="3600">
              <a:solidFill>
                <a:srgbClr val="02C4C9"/>
              </a:solidFill>
            </a:endParaRPr>
          </a:p>
          <a:p>
            <a:r>
              <a:rPr lang="en-US" sz="3600">
                <a:solidFill>
                  <a:srgbClr val="02C4C9"/>
                </a:solidFill>
              </a:rPr>
              <a:t>3. Personalization with user details.</a:t>
            </a:r>
            <a:endParaRPr lang="en-US" sz="3600">
              <a:solidFill>
                <a:srgbClr val="02C4C9"/>
              </a:solidFill>
            </a:endParaRPr>
          </a:p>
          <a:p>
            <a:endParaRPr lang="en-US" sz="3600">
              <a:solidFill>
                <a:srgbClr val="02C4C9"/>
              </a:solidFill>
            </a:endParaRPr>
          </a:p>
          <a:p>
            <a:r>
              <a:rPr lang="en-US" sz="3600" b="1">
                <a:gradFill>
                  <a:gsLst>
                    <a:gs pos="0">
                      <a:srgbClr val="012D86"/>
                    </a:gs>
                    <a:gs pos="100000">
                      <a:srgbClr val="0E2557"/>
                    </a:gs>
                  </a:gsLst>
                  <a:lin scaled="0"/>
                </a:gradFill>
              </a:rPr>
              <a:t>Enhancing Natural Language Processing</a:t>
            </a:r>
            <a:endParaRPr lang="en-US" sz="3600" b="1">
              <a:gradFill>
                <a:gsLst>
                  <a:gs pos="0">
                    <a:srgbClr val="012D86"/>
                  </a:gs>
                  <a:gs pos="100000">
                    <a:srgbClr val="0E2557"/>
                  </a:gs>
                </a:gsLst>
                <a:lin scaled="0"/>
              </a:gradFill>
            </a:endParaRPr>
          </a:p>
          <a:p>
            <a:endParaRPr lang="en-US" sz="3600">
              <a:solidFill>
                <a:srgbClr val="02C4C9"/>
              </a:solidFill>
            </a:endParaRPr>
          </a:p>
          <a:p>
            <a:r>
              <a:rPr lang="en-US" sz="3600">
                <a:solidFill>
                  <a:srgbClr val="02C4C9"/>
                </a:solidFill>
              </a:rPr>
              <a:t>NLP Techniques: Implement advanced NLP methods, including sentiment analysis, named entity recognition, intent classification, dialogue management, and pretrained language models like BERT.</a:t>
            </a:r>
            <a:endParaRPr lang="en-US" sz="3600">
              <a:solidFill>
                <a:srgbClr val="02C4C9"/>
              </a:solidFill>
            </a:endParaRPr>
          </a:p>
          <a:p>
            <a:endParaRPr lang="en-US" sz="3600">
              <a:solidFill>
                <a:srgbClr val="02C4C9"/>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342505" y="3446237"/>
            <a:ext cx="4706495" cy="1153521"/>
          </a:xfrm>
          <a:prstGeom prst="rect">
            <a:avLst/>
          </a:prstGeom>
        </p:spPr>
        <p:txBody>
          <a:bodyPr wrap="square">
            <a:spAutoFit/>
          </a:bodyPr>
          <a:lstStyle/>
          <a:p>
            <a:pPr algn="just">
              <a:lnSpc>
                <a:spcPct val="150000"/>
              </a:lnSpc>
            </a:pPr>
            <a:r>
              <a:rPr lang="en-US" altLang="zh-CN" sz="1600" dirty="0">
                <a:solidFill>
                  <a:schemeClr val="bg1"/>
                </a:solidFill>
                <a:latin typeface="Arial" panose="020B0604020202020204" pitchFamily="34" charset="0"/>
                <a:ea typeface="Arial" panose="020B0604020202020204" pitchFamily="34" charset="0"/>
              </a:rPr>
              <a:t>There are many variations of passages available the majority There are many variations of passages available the majority.</a:t>
            </a:r>
            <a:endParaRPr lang="en-US" altLang="zh-CN" sz="1600" dirty="0">
              <a:solidFill>
                <a:schemeClr val="bg1"/>
              </a:solidFill>
              <a:latin typeface="Arial" panose="020B0604020202020204" pitchFamily="34" charset="0"/>
              <a:ea typeface="Arial" panose="020B0604020202020204" pitchFamily="34" charset="0"/>
            </a:endParaRPr>
          </a:p>
        </p:txBody>
      </p:sp>
      <p:sp>
        <p:nvSpPr>
          <p:cNvPr id="23" name="TextBox 30"/>
          <p:cNvSpPr txBox="1"/>
          <p:nvPr/>
        </p:nvSpPr>
        <p:spPr>
          <a:xfrm>
            <a:off x="6342505" y="2703937"/>
            <a:ext cx="4706495" cy="633187"/>
          </a:xfrm>
          <a:prstGeom prst="rect">
            <a:avLst/>
          </a:prstGeom>
          <a:noFill/>
        </p:spPr>
        <p:txBody>
          <a:bodyPr wrap="square" rtlCol="0">
            <a:spAutoFit/>
          </a:bodyPr>
          <a:lstStyle/>
          <a:p>
            <a:pPr>
              <a:lnSpc>
                <a:spcPct val="120000"/>
              </a:lnSpc>
            </a:pPr>
            <a:r>
              <a:rPr lang="en-US" altLang="zh-CN" sz="3200" dirty="0">
                <a:solidFill>
                  <a:schemeClr val="bg1"/>
                </a:solidFill>
                <a:latin typeface="Arial" panose="020B0604020202020204" pitchFamily="34" charset="0"/>
                <a:ea typeface="Arial" panose="020B0604020202020204" pitchFamily="34" charset="0"/>
                <a:sym typeface="Microsoft YaHei Light" panose="020B0502040204020203" pitchFamily="34" charset="-122"/>
              </a:rPr>
              <a:t>Add a subtitle</a:t>
            </a:r>
            <a:endParaRPr lang="en-US" altLang="zh-CN" sz="3200" dirty="0">
              <a:solidFill>
                <a:schemeClr val="bg1"/>
              </a:solidFill>
              <a:latin typeface="Arial" panose="020B0604020202020204" pitchFamily="34" charset="0"/>
              <a:ea typeface="Arial" panose="020B0604020202020204" pitchFamily="34" charset="0"/>
              <a:sym typeface="Microsoft YaHei Light" panose="020B0502040204020203" pitchFamily="34" charset="-122"/>
            </a:endParaRPr>
          </a:p>
        </p:txBody>
      </p:sp>
      <p:pic>
        <p:nvPicPr>
          <p:cNvPr id="12"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6" name="Text Box 15"/>
          <p:cNvSpPr txBox="1"/>
          <p:nvPr/>
        </p:nvSpPr>
        <p:spPr>
          <a:xfrm>
            <a:off x="1339215" y="0"/>
            <a:ext cx="10442575" cy="6753860"/>
          </a:xfrm>
          <a:prstGeom prst="rect">
            <a:avLst/>
          </a:prstGeom>
          <a:noFill/>
        </p:spPr>
        <p:txBody>
          <a:bodyPr wrap="square" rtlCol="0" anchor="t">
            <a:noAutofit/>
          </a:bodyPr>
          <a:p>
            <a:r>
              <a:rPr lang="en-US" sz="3200" b="1">
                <a:gradFill>
                  <a:gsLst>
                    <a:gs pos="0">
                      <a:srgbClr val="012D86"/>
                    </a:gs>
                    <a:gs pos="100000">
                      <a:srgbClr val="0E2557"/>
                    </a:gs>
                  </a:gsLst>
                  <a:lin scaled="0"/>
                </a:gradFill>
              </a:rPr>
              <a:t>Crafting Effective Responses</a:t>
            </a:r>
            <a:endParaRPr lang="en-US" sz="3200" b="1">
              <a:gradFill>
                <a:gsLst>
                  <a:gs pos="0">
                    <a:srgbClr val="012D86"/>
                  </a:gs>
                  <a:gs pos="100000">
                    <a:srgbClr val="0E2557"/>
                  </a:gs>
                </a:gsLst>
                <a:lin scaled="0"/>
              </a:gradFill>
            </a:endParaRPr>
          </a:p>
          <a:p>
            <a:endParaRPr lang="en-US" sz="3200">
              <a:solidFill>
                <a:srgbClr val="02C4C9"/>
              </a:solidFill>
            </a:endParaRPr>
          </a:p>
          <a:p>
            <a:r>
              <a:rPr lang="en-US" sz="3200" b="1">
                <a:gradFill>
                  <a:gsLst>
                    <a:gs pos="0">
                      <a:srgbClr val="012D86"/>
                    </a:gs>
                    <a:gs pos="100000">
                      <a:srgbClr val="0E2557"/>
                    </a:gs>
                  </a:gsLst>
                  <a:lin scaled="0"/>
                </a:gradFill>
              </a:rPr>
              <a:t>Response Strategies:</a:t>
            </a:r>
            <a:endParaRPr lang="en-US" sz="3200" b="1">
              <a:gradFill>
                <a:gsLst>
                  <a:gs pos="0">
                    <a:srgbClr val="012D86"/>
                  </a:gs>
                  <a:gs pos="100000">
                    <a:srgbClr val="0E2557"/>
                  </a:gs>
                </a:gsLst>
                <a:lin scaled="0"/>
              </a:gradFill>
            </a:endParaRPr>
          </a:p>
          <a:p>
            <a:r>
              <a:rPr lang="en-US" sz="3200">
                <a:solidFill>
                  <a:srgbClr val="02C4C9"/>
                </a:solidFill>
              </a:rPr>
              <a:t>1. Develop an extensive FAQ knowledge base.</a:t>
            </a:r>
            <a:endParaRPr lang="en-US" sz="3200">
              <a:solidFill>
                <a:srgbClr val="02C4C9"/>
              </a:solidFill>
            </a:endParaRPr>
          </a:p>
          <a:p>
            <a:r>
              <a:rPr lang="en-US" sz="3200">
                <a:solidFill>
                  <a:srgbClr val="02C4C9"/>
                </a:solidFill>
              </a:rPr>
              <a:t>2. Create dynamic responses with templates and user/context variables.</a:t>
            </a:r>
            <a:endParaRPr lang="en-US" sz="3200">
              <a:solidFill>
                <a:srgbClr val="02C4C9"/>
              </a:solidFill>
            </a:endParaRPr>
          </a:p>
          <a:p>
            <a:r>
              <a:rPr lang="en-US" sz="3200">
                <a:solidFill>
                  <a:srgbClr val="02C4C9"/>
                </a:solidFill>
              </a:rPr>
              <a:t>3. Retrieve data from integrated systems.</a:t>
            </a:r>
            <a:endParaRPr lang="en-US" sz="3200">
              <a:solidFill>
                <a:srgbClr val="02C4C9"/>
              </a:solidFill>
            </a:endParaRPr>
          </a:p>
          <a:p>
            <a:r>
              <a:rPr lang="en-US" sz="3200">
                <a:solidFill>
                  <a:srgbClr val="02C4C9"/>
                </a:solidFill>
              </a:rPr>
              <a:t>4. Establish a feedback loop for continuous improvement.</a:t>
            </a:r>
            <a:endParaRPr lang="en-US" sz="3200">
              <a:solidFill>
                <a:srgbClr val="02C4C9"/>
              </a:solidFill>
            </a:endParaRPr>
          </a:p>
          <a:p>
            <a:endParaRPr lang="en-US" sz="3200" b="1">
              <a:gradFill>
                <a:gsLst>
                  <a:gs pos="0">
                    <a:srgbClr val="012D86"/>
                  </a:gs>
                  <a:gs pos="100000">
                    <a:srgbClr val="0E2557"/>
                  </a:gs>
                </a:gsLst>
                <a:lin scaled="0"/>
              </a:gradFill>
            </a:endParaRPr>
          </a:p>
          <a:p>
            <a:r>
              <a:rPr lang="en-US" sz="3200" b="1">
                <a:gradFill>
                  <a:gsLst>
                    <a:gs pos="0">
                      <a:srgbClr val="012D86"/>
                    </a:gs>
                    <a:gs pos="100000">
                      <a:srgbClr val="0E2557"/>
                    </a:gs>
                  </a:gsLst>
                  <a:lin scaled="0"/>
                </a:gradFill>
              </a:rPr>
              <a:t>Seamless Integration</a:t>
            </a:r>
            <a:endParaRPr lang="en-US" sz="3200" b="1">
              <a:gradFill>
                <a:gsLst>
                  <a:gs pos="0">
                    <a:srgbClr val="012D86"/>
                  </a:gs>
                  <a:gs pos="100000">
                    <a:srgbClr val="0E2557"/>
                  </a:gs>
                </a:gsLst>
                <a:lin scaled="0"/>
              </a:gradFill>
            </a:endParaRPr>
          </a:p>
          <a:p>
            <a:r>
              <a:rPr lang="en-US" sz="3200">
                <a:solidFill>
                  <a:srgbClr val="02C4C9"/>
                </a:solidFill>
              </a:rPr>
              <a:t>Integration Options: Seamlessly integrate the chatbot into applications or websites using APIs, webhooks, and data protocols.</a:t>
            </a:r>
            <a:endParaRPr lang="en-US" sz="3200">
              <a:solidFill>
                <a:srgbClr val="02C4C9"/>
              </a:solidFill>
            </a:endParaRPr>
          </a:p>
        </p:txBody>
      </p:sp>
      <p:pic>
        <p:nvPicPr>
          <p:cNvPr id="19"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449409"/>
            <a:ext cx="6858001" cy="2369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3571"/>
                                  </p:iterate>
                                  <p:childTnLst>
                                    <p:set>
                                      <p:cBhvr>
                                        <p:cTn id="6" dur="700" fill="hold">
                                          <p:stCondLst>
                                            <p:cond delay="0"/>
                                          </p:stCondLst>
                                        </p:cTn>
                                        <p:tgtEl>
                                          <p:spTgt spid="23"/>
                                        </p:tgtEl>
                                        <p:attrNameLst>
                                          <p:attrName>style.visibility</p:attrName>
                                        </p:attrNameLst>
                                      </p:cBhvr>
                                      <p:to>
                                        <p:strVal val="visible"/>
                                      </p:to>
                                    </p:set>
                                    <p:animEffect filter="fade">
                                      <p:cBhvr>
                                        <p:cTn id="7" dur="700">
                                          <p:stCondLst>
                                            <p:cond delay="0"/>
                                          </p:stCondLst>
                                        </p:cTn>
                                        <p:tgtEl>
                                          <p:spTgt spid="23"/>
                                        </p:tgtEl>
                                      </p:cBhvr>
                                    </p:animEffect>
                                    <p:anim to="" calcmode="lin" valueType="num">
                                      <p:cBhvr>
                                        <p:cTn id="8" dur="700" fill="hold">
                                          <p:stCondLst>
                                            <p:cond delay="0"/>
                                          </p:stCondLst>
                                        </p:cTn>
                                        <p:tgtEl>
                                          <p:spTgt spid="23"/>
                                        </p:tgtEl>
                                        <p:attrNameLst>
                                          <p:attrName>ppt_y</p:attrName>
                                        </p:attrNameLst>
                                      </p:cBhvr>
                                      <p:tavLst>
                                        <p:tav tm="0" fmla="#ppt_y-#ppt_h*((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Century Gothic"/>
        <a:ea typeface="微软雅黑"/>
        <a:cs typeface=""/>
      </a:majorFont>
      <a:minorFont>
        <a:latin typeface="Calibri Light"/>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57FC2"/>
            </a:gs>
            <a:gs pos="77000">
              <a:srgbClr val="00CEFE"/>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3912</Words>
  <Application>WPS Presentation</Application>
  <PresentationFormat>宽屏</PresentationFormat>
  <Paragraphs>127</Paragraphs>
  <Slides>11</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vt:i4>
      </vt:variant>
    </vt:vector>
  </HeadingPairs>
  <TitlesOfParts>
    <vt:vector size="28" baseType="lpstr">
      <vt:lpstr>Arial</vt:lpstr>
      <vt:lpstr>SimSun</vt:lpstr>
      <vt:lpstr>Wingdings</vt:lpstr>
      <vt:lpstr>San Francisco Display Bold</vt:lpstr>
      <vt:lpstr>Segoe Print</vt:lpstr>
      <vt:lpstr>Microsoft YaHei Light</vt:lpstr>
      <vt:lpstr>Microsoft YaHei</vt:lpstr>
      <vt:lpstr>Arial Unicode MS</vt:lpstr>
      <vt:lpstr>Calibri Light</vt:lpstr>
      <vt:lpstr>Calibri</vt:lpstr>
      <vt:lpstr>等线 Light</vt:lpstr>
      <vt:lpstr>Liberation Serif</vt:lpstr>
      <vt:lpstr>Noto Serif CJK SC</vt:lpstr>
      <vt:lpstr>Lohit Devanagari</vt:lpstr>
      <vt:lpstr>Lucida Fax</vt:lpstr>
      <vt:lpstr>Arial Narrow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luo</dc:creator>
  <cp:lastModifiedBy>PriyaDharshini N CSE</cp:lastModifiedBy>
  <cp:revision>95</cp:revision>
  <dcterms:created xsi:type="dcterms:W3CDTF">2019-06-08T03:40:00Z</dcterms:created>
  <dcterms:modified xsi:type="dcterms:W3CDTF">2023-09-29T17:27:24Z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B7D8BFB98C4E4B7087892359C200FC04_13</vt:lpwstr>
  </property>
</Properties>
</file>